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2" r:id="rId4"/>
    <p:sldId id="273" r:id="rId5"/>
    <p:sldId id="258" r:id="rId6"/>
    <p:sldId id="266" r:id="rId7"/>
    <p:sldId id="267" r:id="rId8"/>
    <p:sldId id="268" r:id="rId9"/>
    <p:sldId id="269" r:id="rId10"/>
    <p:sldId id="264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dirty="0" smtClean="0"/>
              <a:t>Moduł III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Rozwój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III.2. Znaczenie i rozwój kompetencji matematyczno – przyrodniczych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900829" y="1149219"/>
            <a:ext cx="10698271" cy="4351338"/>
          </a:xfrm>
        </p:spPr>
        <p:txBody>
          <a:bodyPr>
            <a:normAutofit/>
          </a:bodyPr>
          <a:lstStyle/>
          <a:p>
            <a:pPr lvl="0"/>
            <a:r>
              <a:rPr lang="pl-PL" b="1" dirty="0" smtClean="0"/>
              <a:t>poszerza swoje zainteresowania </a:t>
            </a:r>
            <a:r>
              <a:rPr lang="pl-PL" dirty="0" smtClean="0"/>
              <a:t>matematyczno-przyrodnicze; </a:t>
            </a:r>
          </a:p>
          <a:p>
            <a:pPr lvl="0"/>
            <a:r>
              <a:rPr lang="pl-PL" b="1" dirty="0" smtClean="0"/>
              <a:t>samodzielnie i krytycznie </a:t>
            </a:r>
            <a:r>
              <a:rPr lang="pl-PL" dirty="0" smtClean="0"/>
              <a:t>podchodzi do rozwiązywanego problemu; </a:t>
            </a:r>
          </a:p>
          <a:p>
            <a:pPr lvl="0"/>
            <a:r>
              <a:rPr lang="pl-PL" b="1" dirty="0" smtClean="0"/>
              <a:t>refleksyjnie zbiera, utrwala i analizuje dane </a:t>
            </a:r>
            <a:r>
              <a:rPr lang="pl-PL" dirty="0" smtClean="0"/>
              <a:t>matematyczno-przyrodnicze; </a:t>
            </a:r>
          </a:p>
          <a:p>
            <a:pPr lvl="0"/>
            <a:r>
              <a:rPr lang="pl-PL" dirty="0" smtClean="0"/>
              <a:t>dokonuje </a:t>
            </a:r>
            <a:r>
              <a:rPr lang="pl-PL" b="1" dirty="0" smtClean="0"/>
              <a:t>konstruktywnej samooceny </a:t>
            </a:r>
            <a:r>
              <a:rPr lang="pl-PL" dirty="0" smtClean="0"/>
              <a:t>swoich działań w obszarze kompetencji matematyczno-przyrodniczych i </a:t>
            </a:r>
            <a:r>
              <a:rPr lang="pl-PL" b="1" dirty="0" smtClean="0"/>
              <a:t>przyjmuje odpowiedzialność </a:t>
            </a:r>
            <a:r>
              <a:rPr lang="pl-PL" dirty="0" smtClean="0"/>
              <a:t>za ich skutki.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b="1" dirty="0" smtClean="0"/>
              <a:t>Profil kompetencyjny ucznia na III etapie edukacyjnym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778697"/>
            <a:ext cx="10649607" cy="3720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pl-PL" sz="2800" b="1" dirty="0" smtClean="0"/>
              <a:t>Wiedza </a:t>
            </a:r>
            <a:endParaRPr lang="pl-PL" sz="2800" dirty="0" smtClean="0"/>
          </a:p>
          <a:p>
            <a:r>
              <a:rPr lang="pl-PL" sz="2800" dirty="0" smtClean="0"/>
              <a:t>Uczeń zna i rozumie: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wybrane </a:t>
            </a:r>
            <a:r>
              <a:rPr lang="pl-PL" sz="2800" b="1" dirty="0" smtClean="0"/>
              <a:t>umiarkowanie złożone pojęcia, zależności i strategie matematyczne </a:t>
            </a:r>
            <a:r>
              <a:rPr lang="pl-PL" sz="2800" dirty="0" smtClean="0"/>
              <a:t>oraz niezbyt złożone rozumowania i modele matematyczne;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umiarkowanie złożone </a:t>
            </a:r>
            <a:r>
              <a:rPr lang="pl-PL" sz="2800" b="1" dirty="0" smtClean="0"/>
              <a:t>opisy wybranych elementów składowych świata materialnego </a:t>
            </a:r>
            <a:r>
              <a:rPr lang="pl-PL" sz="2800" dirty="0" smtClean="0"/>
              <a:t>oraz wybranych zjawisk i procesów w przyrodzie oraz w technice;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umiarkowanie złożone </a:t>
            </a:r>
            <a:r>
              <a:rPr lang="pl-PL" sz="2800" b="1" dirty="0" smtClean="0"/>
              <a:t>interpretacje wybranych zjawisk i procesów w przyrodzie i technice </a:t>
            </a:r>
            <a:r>
              <a:rPr lang="pl-PL" sz="2800" dirty="0" smtClean="0"/>
              <a:t>oraz wybranych teorii dotyczących świata materialnego.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215025"/>
            <a:ext cx="10649607" cy="42839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pl-PL" sz="2800" b="1" dirty="0" smtClean="0"/>
              <a:t>Umiejętności: </a:t>
            </a:r>
            <a:endParaRPr lang="pl-PL" sz="2800" dirty="0" smtClean="0"/>
          </a:p>
          <a:p>
            <a:r>
              <a:rPr lang="pl-PL" sz="2800" dirty="0" smtClean="0"/>
              <a:t>Uczeń: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stosuje umiarkowanie złożone </a:t>
            </a:r>
            <a:r>
              <a:rPr lang="pl-PL" sz="2800" b="1" dirty="0" smtClean="0"/>
              <a:t>narzędzia matematyczne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prowadzi umiarkowanie złożone </a:t>
            </a:r>
            <a:r>
              <a:rPr lang="pl-PL" sz="2800" b="1" dirty="0" smtClean="0"/>
              <a:t>pomiary, obserwacje, eksperymenty i doświadczenia </a:t>
            </a:r>
            <a:r>
              <a:rPr lang="pl-PL" sz="2800" dirty="0" smtClean="0"/>
              <a:t>w zakresie nauk przyrodniczych;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korzysta z </a:t>
            </a:r>
            <a:r>
              <a:rPr lang="pl-PL" sz="2800" b="1" dirty="0" smtClean="0"/>
              <a:t>chemicznych tekstów źródłowych</a:t>
            </a:r>
            <a:r>
              <a:rPr lang="pl-PL" sz="2800" dirty="0" smtClean="0"/>
              <a:t>, pozyskuje, analizuje, ocenia i przetwarza informacje pochodzące z różnych źródeł, ze szczególnym uwzględnieniem mediów i </a:t>
            </a:r>
            <a:r>
              <a:rPr lang="pl-PL" sz="2800" dirty="0" err="1" smtClean="0"/>
              <a:t>internetu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zdobywa wiedzę chemiczną </a:t>
            </a:r>
            <a:r>
              <a:rPr lang="pl-PL" sz="2800" b="1" dirty="0" smtClean="0"/>
              <a:t>w sposób badawczy </a:t>
            </a:r>
            <a:r>
              <a:rPr lang="pl-PL" sz="2800" dirty="0" smtClean="0"/>
              <a:t>– obserwuje, sprawdza, weryfikuje, wnioskuje i uogólnia;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wykazuje </a:t>
            </a:r>
            <a:r>
              <a:rPr lang="pl-PL" sz="2800" b="1" dirty="0" smtClean="0"/>
              <a:t>związek składu chemicznego, budowy i właściwości substancji z ich zastosowaniami</a:t>
            </a:r>
            <a:r>
              <a:rPr lang="pl-PL" sz="2800" dirty="0" smtClean="0"/>
              <a:t>;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202499"/>
            <a:ext cx="10649607" cy="4296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posługuje się zdobytą </a:t>
            </a:r>
            <a:r>
              <a:rPr lang="pl-PL" sz="2800" b="1" dirty="0" smtClean="0"/>
              <a:t>wiedzą chemiczną w życiu codziennym </a:t>
            </a:r>
            <a:r>
              <a:rPr lang="pl-PL" sz="2800" dirty="0" smtClean="0"/>
              <a:t>– dba o własne zdrowie i ochronę środowiska naturalnego;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porządkuje i rozpoznaje organizmy</a:t>
            </a:r>
            <a:r>
              <a:rPr lang="pl-PL" sz="2800" dirty="0" smtClean="0"/>
              <a:t>, wyjaśnia zjawiska i procesy biologiczne zachodzące w wybranych organizmach i środowisku, przedstawia i wyjaśnia zależności między organizmem a środowiskiem, wskazuje ewolucyjne źródła różnorodności biologicznej;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bezpiecznie posługuje się sprzętem </a:t>
            </a:r>
            <a:r>
              <a:rPr lang="pl-PL" sz="2800" dirty="0" smtClean="0"/>
              <a:t>laboratoryjnym i odczynnikami chemicznymi;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projektuje i przeprowadza </a:t>
            </a:r>
            <a:r>
              <a:rPr lang="pl-PL" sz="2800" dirty="0" smtClean="0"/>
              <a:t>doświadczenia chemiczne;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planuje, przeprowadza i dokumentuje </a:t>
            </a:r>
            <a:r>
              <a:rPr lang="pl-PL" sz="2800" dirty="0" smtClean="0"/>
              <a:t>obserwacje i proste doświadczenia biologiczne;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określa </a:t>
            </a:r>
            <a:r>
              <a:rPr lang="pl-PL" sz="2800" b="1" dirty="0" smtClean="0"/>
              <a:t>warunki doświadczenia, rozróżnia próbę kontrolną i badawczą, formułuje wnioski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189973"/>
            <a:ext cx="10649607" cy="43089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przeprowadza </a:t>
            </a:r>
            <a:r>
              <a:rPr lang="pl-PL" sz="2800" b="1" dirty="0" smtClean="0"/>
              <a:t>obserwacje mikroskopowe preparatów świeżych i trwałych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wykorzystuje </a:t>
            </a:r>
            <a:r>
              <a:rPr lang="pl-PL" sz="2800" b="1" dirty="0" smtClean="0"/>
              <a:t>różnorodne źródła i metody pozyskiwania informacji</a:t>
            </a:r>
            <a:r>
              <a:rPr lang="pl-PL" sz="2800" dirty="0" smtClean="0"/>
              <a:t>, w tym technologie informacyjno-komunikacyjne, odczytuje, analizuje, interpretuje i przetwarza informacje tekstowe, graficzne, liczbowe, rozumie i interpretuje pojęcia biologiczne, zna podstawową terminologię biologiczną;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interpretuje informacje i wyjaśnia zależności przyczynowo-skutkowe </a:t>
            </a:r>
            <a:r>
              <a:rPr lang="pl-PL" sz="2800" dirty="0" smtClean="0"/>
              <a:t>między faktami, formułuje wnioski, formułuje i przedstawia opinie związane z omawianymi zagadnieniami biologicznymi;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wykorzystuje </a:t>
            </a:r>
            <a:r>
              <a:rPr lang="pl-PL" sz="2800" b="1" dirty="0" smtClean="0"/>
              <a:t>wielkości fizyczne do opisu poznanych zjawisk </a:t>
            </a:r>
            <a:r>
              <a:rPr lang="pl-PL" sz="2800" dirty="0" smtClean="0"/>
              <a:t>lub rozwiązania prostych zadań obliczeniowych;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przeprowadza doświadczenia i wyciąga wnioski </a:t>
            </a:r>
            <a:r>
              <a:rPr lang="pl-PL" sz="2800" dirty="0" smtClean="0"/>
              <a:t>z otrzymanych wyników;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189973"/>
            <a:ext cx="10649607" cy="43089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wskazuje w otaczającej rzeczywistości </a:t>
            </a:r>
            <a:r>
              <a:rPr lang="pl-PL" sz="2800" b="1" dirty="0" smtClean="0"/>
              <a:t>przykłady zjawisk opisywanych za pomocą poznanych praw i zależności fizycznych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posługuje się </a:t>
            </a:r>
            <a:r>
              <a:rPr lang="pl-PL" sz="2800" b="1" dirty="0" smtClean="0"/>
              <a:t>informacjami pochodzącymi z analizy przeczytanych tekstów </a:t>
            </a:r>
            <a:r>
              <a:rPr lang="pl-PL" sz="2800" dirty="0" smtClean="0"/>
              <a:t>(w tym popularnonaukowych);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dokonuje obserwacji i pomiarów w terenie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korzysta z planów, map, fotografii, rysunków, wykresów, danych statystycznych, tekstów źródłowych oraz technologii informacyjno-komunikacyjnych w celu </a:t>
            </a:r>
            <a:r>
              <a:rPr lang="pl-PL" sz="2800" b="1" dirty="0" smtClean="0"/>
              <a:t>gromadzenia, przetwarzania i prezentowania informacji geograficznych</a:t>
            </a:r>
            <a:r>
              <a:rPr lang="pl-PL" sz="28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stosuje </a:t>
            </a:r>
            <a:r>
              <a:rPr lang="pl-PL" sz="2800" b="1" dirty="0" smtClean="0"/>
              <a:t>podstawowe słownictwo geograficzne w toku opisywania oraz wyjaśniania zjawisk </a:t>
            </a:r>
            <a:r>
              <a:rPr lang="pl-PL" sz="2800" dirty="0" smtClean="0"/>
              <a:t>i procesów zachodzących w środowisku geograficznym;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15233"/>
            <a:ext cx="10649607" cy="41836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identyfikuje </a:t>
            </a:r>
            <a:r>
              <a:rPr lang="pl-PL" sz="2800" b="1" dirty="0" smtClean="0"/>
              <a:t>związki i zależności w środowisku przyrodniczym, gospodarce i życiu społecznym </a:t>
            </a:r>
            <a:r>
              <a:rPr lang="pl-PL" sz="2800" dirty="0" smtClean="0"/>
              <a:t>w różnych skalach przestrzennych (lokalnej, regionalnej, krajowej, globalnej);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rozumie wzajemne </a:t>
            </a:r>
            <a:r>
              <a:rPr lang="pl-PL" sz="2800" b="1" dirty="0" smtClean="0"/>
              <a:t>relacje </a:t>
            </a:r>
            <a:r>
              <a:rPr lang="pl-PL" sz="2800" b="1" dirty="0" err="1" smtClean="0"/>
              <a:t>przyroda–człowiek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wyjaśnia </a:t>
            </a:r>
            <a:r>
              <a:rPr lang="pl-PL" sz="2800" b="1" dirty="0" smtClean="0"/>
              <a:t>zróżnicowanie przestrzenne warunków środowiska przyrodniczego </a:t>
            </a:r>
            <a:r>
              <a:rPr lang="pl-PL" sz="2800" dirty="0" smtClean="0"/>
              <a:t>oraz działalności człowieka na Ziemi;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interpretuje tekst matematyczny</a:t>
            </a:r>
            <a:r>
              <a:rPr lang="pl-PL" sz="2800" dirty="0" smtClean="0"/>
              <a:t>, a po rozwiązaniu zadania interpretuje otrzymany wynik;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używa </a:t>
            </a:r>
            <a:r>
              <a:rPr lang="pl-PL" sz="2800" dirty="0" smtClean="0"/>
              <a:t>prostych, dobrze znanych </a:t>
            </a:r>
            <a:r>
              <a:rPr lang="pl-PL" sz="2800" b="1" dirty="0" smtClean="0"/>
              <a:t>obiektów matematycznych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dobiera </a:t>
            </a:r>
            <a:r>
              <a:rPr lang="pl-PL" sz="2800" b="1" dirty="0" smtClean="0"/>
              <a:t>model matematyczny do prostej sytuacji </a:t>
            </a:r>
            <a:r>
              <a:rPr lang="pl-PL" sz="2800" dirty="0" smtClean="0"/>
              <a:t>i krytycznie ocenia jego trafność;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90389"/>
            <a:ext cx="10649607" cy="41085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stosuje </a:t>
            </a:r>
            <a:r>
              <a:rPr lang="pl-PL" sz="2800" b="1" dirty="0" smtClean="0"/>
              <a:t>strategię, która jasno wynika z treści zadania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prowadzi proste rozumowanie </a:t>
            </a:r>
            <a:r>
              <a:rPr lang="pl-PL" sz="2800" dirty="0" smtClean="0"/>
              <a:t>składające się z niewielkiej liczby kroków;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używa </a:t>
            </a:r>
            <a:r>
              <a:rPr lang="pl-PL" sz="2800" b="1" dirty="0" smtClean="0"/>
              <a:t>języka matematycznego i naukowego do opisu rozumowania i uzyskanych wyników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rozumie i interpretuje pojęcia matematyczne i naukowe </a:t>
            </a:r>
            <a:r>
              <a:rPr lang="pl-PL" sz="2800" dirty="0" smtClean="0"/>
              <a:t>oraz operuje obiektami matematycznymi;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buduje model matematyczny </a:t>
            </a:r>
            <a:r>
              <a:rPr lang="pl-PL" sz="2800" dirty="0" smtClean="0"/>
              <a:t>danej sytuacji, uwzględniając ograniczenia i zastrzeżenia;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tworzy </a:t>
            </a:r>
            <a:r>
              <a:rPr lang="pl-PL" sz="2800" b="1" dirty="0" smtClean="0"/>
              <a:t>strategię rozwiązania problemu</a:t>
            </a:r>
            <a:r>
              <a:rPr lang="pl-PL" sz="2800" dirty="0" smtClean="0"/>
              <a:t>.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127342"/>
            <a:ext cx="10959230" cy="4634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400" b="1" dirty="0" smtClean="0"/>
              <a:t>Postawy </a:t>
            </a:r>
            <a:endParaRPr lang="pl-PL" sz="2400" dirty="0" smtClean="0"/>
          </a:p>
          <a:p>
            <a:r>
              <a:rPr lang="pl-PL" sz="2400" dirty="0" smtClean="0"/>
              <a:t>Uczeń: </a:t>
            </a:r>
          </a:p>
          <a:p>
            <a:pPr lvl="0">
              <a:buFont typeface="Arial" pitchFamily="34" charset="0"/>
              <a:buChar char="•"/>
            </a:pPr>
            <a:r>
              <a:rPr lang="pl-PL" sz="2400" b="1" dirty="0" smtClean="0"/>
              <a:t>współpracuje w grupie</a:t>
            </a:r>
            <a:r>
              <a:rPr lang="pl-PL" sz="2400" dirty="0" smtClean="0"/>
              <a:t>, komunikując się efektywnie; </a:t>
            </a:r>
          </a:p>
          <a:p>
            <a:pPr lvl="0">
              <a:buFont typeface="Arial" pitchFamily="34" charset="0"/>
              <a:buChar char="•"/>
            </a:pPr>
            <a:r>
              <a:rPr lang="pl-PL" sz="2400" b="1" dirty="0" smtClean="0"/>
              <a:t>myśli długofalowo</a:t>
            </a:r>
            <a:r>
              <a:rPr lang="pl-PL" sz="24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jest </a:t>
            </a:r>
            <a:r>
              <a:rPr lang="pl-PL" sz="2400" b="1" dirty="0" smtClean="0"/>
              <a:t>kreatywny i przedsiębiorczy</a:t>
            </a:r>
            <a:r>
              <a:rPr lang="pl-PL" sz="24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prezentuje </a:t>
            </a:r>
            <a:r>
              <a:rPr lang="pl-PL" sz="2400" b="1" dirty="0" smtClean="0"/>
              <a:t>podejście prospołeczne</a:t>
            </a:r>
            <a:r>
              <a:rPr lang="pl-PL" sz="24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reprezentuje postawę </a:t>
            </a:r>
            <a:r>
              <a:rPr lang="pl-PL" sz="2400" b="1" dirty="0" smtClean="0"/>
              <a:t>krytycznego rozumienia i ciekawości</a:t>
            </a:r>
            <a:r>
              <a:rPr lang="pl-PL" sz="24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przejawia </a:t>
            </a:r>
            <a:r>
              <a:rPr lang="pl-PL" sz="2400" b="1" dirty="0" smtClean="0"/>
              <a:t>zainteresowania kwestiami etycznymi</a:t>
            </a:r>
            <a:r>
              <a:rPr lang="pl-PL" sz="24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ma </a:t>
            </a:r>
            <a:r>
              <a:rPr lang="pl-PL" sz="2400" b="1" dirty="0" smtClean="0"/>
              <a:t>szacunek zarówno do bezpieczeństwa, jak i trwałości</a:t>
            </a:r>
            <a:r>
              <a:rPr lang="pl-PL" sz="2400" dirty="0" smtClean="0"/>
              <a:t>, szczególnie w odniesieniu do postępu naukowo-technicznego w kontekście danej osoby, jej rodziny i społeczności oraz zagadnień globalnych; 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682</Words>
  <Application>Microsoft Office PowerPoint</Application>
  <PresentationFormat>Niestandardowy</PresentationFormat>
  <Paragraphs>77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19</cp:revision>
  <dcterms:created xsi:type="dcterms:W3CDTF">2018-12-02T13:14:09Z</dcterms:created>
  <dcterms:modified xsi:type="dcterms:W3CDTF">2018-12-23T16:06:28Z</dcterms:modified>
</cp:coreProperties>
</file>